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67" r:id="rId2"/>
    <p:sldId id="3228" r:id="rId3"/>
    <p:sldId id="3229" r:id="rId4"/>
    <p:sldId id="3230" r:id="rId5"/>
    <p:sldId id="3231" r:id="rId6"/>
    <p:sldId id="3232" r:id="rId7"/>
    <p:sldId id="3233" r:id="rId8"/>
    <p:sldId id="3234" r:id="rId9"/>
    <p:sldId id="3235" r:id="rId10"/>
    <p:sldId id="3236" r:id="rId11"/>
    <p:sldId id="3237" r:id="rId12"/>
    <p:sldId id="3238" r:id="rId13"/>
    <p:sldId id="3239" r:id="rId14"/>
    <p:sldId id="3240" r:id="rId15"/>
    <p:sldId id="3241" r:id="rId16"/>
    <p:sldId id="3242" r:id="rId17"/>
    <p:sldId id="3243" r:id="rId18"/>
    <p:sldId id="3244" r:id="rId19"/>
    <p:sldId id="3245" r:id="rId20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howGuides="1">
      <p:cViewPr varScale="1">
        <p:scale>
          <a:sx n="105" d="100"/>
          <a:sy n="105" d="100"/>
        </p:scale>
        <p:origin x="750" y="108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5170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2955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2506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22984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4917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0439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717573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7082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4026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7030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7176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678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091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2384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3828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2139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3172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981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9C0D120-5112-8701-D9DA-79B6B9FFF0CE}"/>
              </a:ext>
            </a:extLst>
          </p:cNvPr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37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230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01B862FB-258E-3AF4-E351-A4D5F3BD4988}"/>
              </a:ext>
            </a:extLst>
          </p:cNvPr>
          <p:cNvSpPr txBox="1"/>
          <p:nvPr/>
        </p:nvSpPr>
        <p:spPr>
          <a:xfrm>
            <a:off x="1631690" y="2636945"/>
            <a:ext cx="921664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课时　分式的加减</a:t>
            </a:r>
            <a:endParaRPr lang="zh-CN" altLang="zh-CN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9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223870" y="565540"/>
            <a:ext cx="3240225" cy="63130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767629" y="1196845"/>
                <a:ext cx="10296715" cy="20188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·安徽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≠±2,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则下列结论正确的是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29" y="1196845"/>
                <a:ext cx="10296715" cy="2018822"/>
              </a:xfrm>
              <a:prstGeom prst="rect">
                <a:avLst/>
              </a:prstGeom>
              <a:blipFill>
                <a:blip r:embed="rId4"/>
                <a:stretch>
                  <a:fillRect l="-1835" b="-90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8984085" y="2581985"/>
            <a:ext cx="18806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839635" y="3645015"/>
                <a:ext cx="8064560" cy="14424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=0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B.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=0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                      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D.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5" y="3645015"/>
                <a:ext cx="8064560" cy="1442446"/>
              </a:xfrm>
              <a:prstGeom prst="rect">
                <a:avLst/>
              </a:prstGeom>
              <a:blipFill>
                <a:blip r:embed="rId5"/>
                <a:stretch>
                  <a:fillRect l="-2343" t="-7173" b="-63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/>
          <p:nvPr/>
        </p:nvSpPr>
        <p:spPr>
          <a:xfrm>
            <a:off x="9665360" y="2589345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4673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695625" y="1052835"/>
                <a:ext cx="10656740" cy="21239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·重庆一中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为整数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𝟏𝟔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为正整数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则满足条件的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的值有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1052835"/>
                <a:ext cx="10656740" cy="2123979"/>
              </a:xfrm>
              <a:prstGeom prst="rect">
                <a:avLst/>
              </a:prstGeom>
              <a:blipFill>
                <a:blip r:embed="rId3"/>
                <a:stretch>
                  <a:fillRect l="-1716" b="-51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9192215" y="2348925"/>
            <a:ext cx="176522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7655" y="3645015"/>
            <a:ext cx="96486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A.1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B.2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C.3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D.4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15782" y="2530483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7636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623620" y="692810"/>
                <a:ext cx="10944760" cy="4765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·重庆八中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=5,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𝒙𝒚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𝒙𝒚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en-US" altLang="zh-CN" sz="36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r>
                  <a:rPr lang="en-US" altLang="zh-CN" sz="3600" b="1" i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·成都石室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≠0),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692810"/>
                <a:ext cx="10944760" cy="4765664"/>
              </a:xfrm>
              <a:prstGeom prst="rect">
                <a:avLst/>
              </a:prstGeom>
              <a:blipFill>
                <a:blip r:embed="rId3"/>
                <a:stretch>
                  <a:fillRect l="-1670" r="-16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1775700" y="2132910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8400160" y="2751841"/>
                <a:ext cx="564578" cy="1133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0160" y="2751841"/>
                <a:ext cx="564578" cy="113306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10200285" y="4437070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624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839635" y="476795"/>
                <a:ext cx="10848330" cy="8927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先化简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再求值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5" y="476795"/>
                <a:ext cx="10848330" cy="892745"/>
              </a:xfrm>
              <a:prstGeom prst="rect">
                <a:avLst/>
              </a:prstGeom>
              <a:blipFill>
                <a:blip r:embed="rId3"/>
                <a:stretch>
                  <a:fillRect l="-1743" b="-102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1271665" y="1700880"/>
                <a:ext cx="10080700" cy="36125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/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665" y="1700880"/>
                <a:ext cx="10080700" cy="3612527"/>
              </a:xfrm>
              <a:prstGeom prst="rect">
                <a:avLst/>
              </a:prstGeom>
              <a:blipFill>
                <a:blip r:embed="rId4"/>
                <a:stretch>
                  <a:fillRect l="-1875" b="-18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1877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623620" y="260780"/>
                <a:ext cx="10872755" cy="21430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先化简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-3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再从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中选取一个你喜欢的数代入求值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260780"/>
                <a:ext cx="10872755" cy="2143087"/>
              </a:xfrm>
              <a:prstGeom prst="rect">
                <a:avLst/>
              </a:prstGeom>
              <a:blipFill>
                <a:blip r:embed="rId3"/>
                <a:stretch>
                  <a:fillRect l="-1682" r="-1682" b="-99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650490" y="2492935"/>
                <a:ext cx="11016765" cy="31865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ct val="150000"/>
                  </a:lnSpc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=x+x-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50000"/>
                  </a:lnSpc>
                </a:pP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∵x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1)≠0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1≠0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≠1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∴x=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50000"/>
                  </a:lnSpc>
                </a:pP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490" y="2492935"/>
                <a:ext cx="11016765" cy="3186578"/>
              </a:xfrm>
              <a:prstGeom prst="rect">
                <a:avLst/>
              </a:prstGeom>
              <a:blipFill>
                <a:blip r:embed="rId4"/>
                <a:stretch>
                  <a:fillRect l="-1716" b="-30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221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0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007855" y="574460"/>
            <a:ext cx="3096215" cy="45940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551615" y="1214883"/>
                <a:ext cx="12528870" cy="35452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55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为实数且满足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≠-1,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≠-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r>
                  <a:rPr lang="zh-CN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</a:p>
              <a:p>
                <a:pPr>
                  <a:lnSpc>
                    <a:spcPts val="5500"/>
                  </a:lnSpc>
                </a:pP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有以下四个结论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</a:p>
              <a:p>
                <a:pPr>
                  <a:lnSpc>
                    <a:spcPts val="5500"/>
                  </a:lnSpc>
                </a:pP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;②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&gt;1,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</a:p>
              <a:p>
                <a:pPr>
                  <a:lnSpc>
                    <a:spcPts val="5500"/>
                  </a:lnSpc>
                </a:pP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&lt;1,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&lt;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;④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=0,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≤0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ts val="5500"/>
                  </a:lnSpc>
                </a:pPr>
                <a:r>
                  <a:rPr lang="zh-CN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正确的有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1214883"/>
                <a:ext cx="12528870" cy="3545201"/>
              </a:xfrm>
              <a:prstGeom prst="rect">
                <a:avLst/>
              </a:prstGeom>
              <a:blipFill>
                <a:blip r:embed="rId4"/>
                <a:stretch>
                  <a:fillRect l="-1459" t="-1890" b="-48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8899256" y="4005040"/>
            <a:ext cx="18806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5625" y="5013110"/>
            <a:ext cx="109130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A.1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B.2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C.3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D.4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593355" y="4005040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0848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767630" y="980830"/>
                <a:ext cx="10584735" cy="43883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ts val="67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若对于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±3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以外的一切实数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𝟖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均成立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的值是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ts val="67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&gt;0,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…（即当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为大于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的奇数时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3600" b="1" i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𝒏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为大于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的偶数时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3600" b="1" i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3600" b="1" i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按此规律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2 025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980830"/>
                <a:ext cx="10584735" cy="4388381"/>
              </a:xfrm>
              <a:prstGeom prst="rect">
                <a:avLst/>
              </a:prstGeom>
              <a:blipFill>
                <a:blip r:embed="rId3"/>
                <a:stretch>
                  <a:fillRect l="-1786" r="-1728" b="-18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/>
          <p:nvPr/>
        </p:nvSpPr>
        <p:spPr>
          <a:xfrm>
            <a:off x="4871915" y="1916895"/>
            <a:ext cx="8002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endParaRPr lang="zh-CN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/>
              <p:cNvSpPr/>
              <p:nvPr/>
            </p:nvSpPr>
            <p:spPr>
              <a:xfrm>
                <a:off x="7608105" y="4221055"/>
                <a:ext cx="995785" cy="8313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8105" y="4221055"/>
                <a:ext cx="995785" cy="831381"/>
              </a:xfrm>
              <a:prstGeom prst="rect">
                <a:avLst/>
              </a:prstGeom>
              <a:blipFill>
                <a:blip r:embed="rId4"/>
                <a:stretch>
                  <a:fillRect l="-18405" t="-4380" b="-109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92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551615" y="692810"/>
                <a:ext cx="11016765" cy="46293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·江苏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定义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若两个分式的差的绝对值为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则称这两个分式属于“友好分式组”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下列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组分式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;②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;③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其中属于“友好分式组”的有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填序号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692810"/>
                <a:ext cx="11016765" cy="4629344"/>
              </a:xfrm>
              <a:prstGeom prst="rect">
                <a:avLst/>
              </a:prstGeom>
              <a:blipFill>
                <a:blip r:embed="rId3"/>
                <a:stretch>
                  <a:fillRect l="-1659" r="-1659" b="-18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7176075" y="4437070"/>
            <a:ext cx="15744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②③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66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695625" y="404790"/>
                <a:ext cx="11232780" cy="15295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若正实数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互为倒数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试说明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属于“友好分式组”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404790"/>
                <a:ext cx="11232780" cy="1529586"/>
              </a:xfrm>
              <a:prstGeom prst="rect">
                <a:avLst/>
              </a:prstGeom>
              <a:blipFill>
                <a:blip r:embed="rId3"/>
                <a:stretch>
                  <a:fillRect l="-1628" r="-1682" b="-143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839635" y="1934376"/>
                <a:ext cx="10008695" cy="39588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:(2)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互为倒数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∴ab=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den>
                            </m:f>
                          </m:den>
                        </m:f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zh-CN" altLang="zh-CN" sz="3600" b="1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3600" b="1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𝒂</m:t>
                                    </m:r>
                                  </m:e>
                                  <m:sup>
                                    <m:r>
                                      <a:rPr lang="en-US" altLang="zh-CN" sz="3600" b="1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den>
                            </m:f>
                          </m:den>
                        </m:f>
                      </m:e>
                    </m:d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sup>
                            </m:s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sup>
                            </m:s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sup>
                            </m:s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</m:oMath>
                </a14:m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sup>
                            </m:s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sup>
                            </m:s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sup>
                            </m:s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属于“友好分式组”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5" y="1934376"/>
                <a:ext cx="10008695" cy="3958841"/>
              </a:xfrm>
              <a:prstGeom prst="rect">
                <a:avLst/>
              </a:prstGeom>
              <a:blipFill>
                <a:blip r:embed="rId4"/>
                <a:stretch>
                  <a:fillRect l="-1888" b="-15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975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551615" y="326650"/>
                <a:ext cx="10872755" cy="16622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3)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32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2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均为非零实数</a:t>
                </a:r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属于“友好分式组”</a:t>
                </a:r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den>
                    </m:f>
                  </m:oMath>
                </a14:m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</a:t>
                </a:r>
                <a:r>
                  <a:rPr lang="en-US" altLang="zh-CN" sz="32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2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326650"/>
                <a:ext cx="10872755" cy="1662250"/>
              </a:xfrm>
              <a:prstGeom prst="rect">
                <a:avLst/>
              </a:prstGeom>
              <a:blipFill>
                <a:blip r:embed="rId3"/>
                <a:stretch>
                  <a:fillRect l="-1401" r="-1401" b="-44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522538" y="1988900"/>
                <a:ext cx="12168845" cy="4012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3)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属于“友好分式组”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sSup>
                              <m:sSupPr>
                                <m:ctrlPr>
                                  <a:rPr lang="zh-CN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zh-CN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  <m:sSup>
                              <m:sSupPr>
                                <m:ctrlPr>
                                  <a:rPr lang="zh-CN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num>
                          <m:den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28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sSup>
                              <m:sSupPr>
                                <m:ctrlPr>
                                  <a:rPr lang="zh-CN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)(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den>
                        </m:f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)(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28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sSup>
                              <m:sSupPr>
                                <m:ctrlPr>
                                  <a:rPr lang="zh-CN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zh-CN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𝒂𝒃</m:t>
                            </m:r>
                          </m:num>
                          <m:den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)(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28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sSup>
                              <m:sSupPr>
                                <m:ctrlPr>
                                  <a:rPr lang="zh-CN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𝒂𝒃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  <m:sSup>
                              <m:sSupPr>
                                <m:ctrlPr>
                                  <a:rPr lang="zh-CN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altLang="zh-CN" sz="28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ab=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2(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a=-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代入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𝟏𝟔</m:t>
                        </m:r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ab=-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2(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ab=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代入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综上所述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2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538" y="1988900"/>
                <a:ext cx="12168845" cy="4012380"/>
              </a:xfrm>
              <a:prstGeom prst="rect">
                <a:avLst/>
              </a:prstGeom>
              <a:blipFill>
                <a:blip r:embed="rId4"/>
                <a:stretch>
                  <a:fillRect l="-1052" b="-9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6413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8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439885" y="804060"/>
            <a:ext cx="2880200" cy="53300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911640" y="1737880"/>
                <a:ext cx="6064481" cy="9009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·甘肃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40" y="1737880"/>
                <a:ext cx="6064481" cy="900952"/>
              </a:xfrm>
              <a:prstGeom prst="rect">
                <a:avLst/>
              </a:prstGeom>
              <a:blipFill>
                <a:blip r:embed="rId4"/>
                <a:stretch>
                  <a:fillRect l="-3119" r="-2414" b="-101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8184145" y="1865190"/>
            <a:ext cx="18806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/>
              <p:cNvSpPr/>
              <p:nvPr/>
            </p:nvSpPr>
            <p:spPr>
              <a:xfrm>
                <a:off x="767630" y="3501005"/>
                <a:ext cx="10512730" cy="9009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A.2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B.2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C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D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3501005"/>
                <a:ext cx="10512730" cy="900952"/>
              </a:xfrm>
              <a:prstGeom prst="rect">
                <a:avLst/>
              </a:prstGeom>
              <a:blipFill>
                <a:blip r:embed="rId5"/>
                <a:stretch>
                  <a:fillRect l="-1798" b="-101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矩形 8"/>
          <p:cNvSpPr/>
          <p:nvPr/>
        </p:nvSpPr>
        <p:spPr>
          <a:xfrm>
            <a:off x="8832190" y="1865189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68897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67630" y="692810"/>
            <a:ext cx="10192617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(2024·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成都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下列各式从左到右的变形中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正确的是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790867" y="2780955"/>
                <a:ext cx="9258462" cy="25968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=1+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D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867" y="2780955"/>
                <a:ext cx="9258462" cy="2596865"/>
              </a:xfrm>
              <a:prstGeom prst="rect">
                <a:avLst/>
              </a:prstGeom>
              <a:blipFill>
                <a:blip r:embed="rId3"/>
                <a:stretch>
                  <a:fillRect l="-20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1991715" y="1800805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42645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1271665" y="1628875"/>
                <a:ext cx="4957960" cy="892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化简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的结果是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665" y="1628875"/>
                <a:ext cx="4957960" cy="892552"/>
              </a:xfrm>
              <a:prstGeom prst="rect">
                <a:avLst/>
              </a:prstGeom>
              <a:blipFill>
                <a:blip r:embed="rId3"/>
                <a:stretch>
                  <a:fillRect l="-3813" r="-3198" b="-102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7327970" y="1628875"/>
            <a:ext cx="18806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1415675" y="3501005"/>
                <a:ext cx="9072630" cy="8927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B.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-3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C.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+3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D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675" y="3501005"/>
                <a:ext cx="9072630" cy="892745"/>
              </a:xfrm>
              <a:prstGeom prst="rect">
                <a:avLst/>
              </a:prstGeom>
              <a:blipFill>
                <a:blip r:embed="rId4"/>
                <a:stretch>
                  <a:fillRect l="-2015" b="-102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8009245" y="1628875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1892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1271664" y="404790"/>
                <a:ext cx="7560525" cy="5259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𝒙𝒚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𝒙𝒚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𝒙𝒚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𝟏𝟔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r>
                  <a:rPr lang="en-US" altLang="zh-CN" sz="3600" b="1" i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(4)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r>
                  <a:rPr lang="en-US" altLang="zh-CN" sz="3600" b="1" i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664" y="404790"/>
                <a:ext cx="7560525" cy="5259325"/>
              </a:xfrm>
              <a:prstGeom prst="rect">
                <a:avLst/>
              </a:prstGeom>
              <a:blipFill>
                <a:blip r:embed="rId3"/>
                <a:stretch>
                  <a:fillRect l="-2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6528030" y="908825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95875" y="2132910"/>
            <a:ext cx="5693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4582076" y="2788417"/>
                <a:ext cx="1380506" cy="11423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𝒙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076" y="2788417"/>
                <a:ext cx="1380506" cy="114236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/>
              <p:cNvSpPr/>
              <p:nvPr/>
            </p:nvSpPr>
            <p:spPr>
              <a:xfrm>
                <a:off x="4655900" y="4020504"/>
                <a:ext cx="1380506" cy="11423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𝒙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5900" y="4020504"/>
                <a:ext cx="1380506" cy="114236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4839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911640" y="1916895"/>
                <a:ext cx="10440725" cy="22313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·重庆巴蜀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为常数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40" y="1916895"/>
                <a:ext cx="10440725" cy="2231316"/>
              </a:xfrm>
              <a:prstGeom prst="rect">
                <a:avLst/>
              </a:prstGeom>
              <a:blipFill>
                <a:blip r:embed="rId3"/>
                <a:stretch>
                  <a:fillRect l="-1811" r="-1811" b="-49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3719835" y="3284990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6870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9920" y="620805"/>
            <a:ext cx="16113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719920" y="1599571"/>
                <a:ext cx="2839239" cy="892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+1;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20" y="1599571"/>
                <a:ext cx="2839239" cy="892552"/>
              </a:xfrm>
              <a:prstGeom prst="rect">
                <a:avLst/>
              </a:prstGeom>
              <a:blipFill>
                <a:blip r:embed="rId3"/>
                <a:stretch>
                  <a:fillRect l="-6438" r="-6009" b="-102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566901" y="2996970"/>
                <a:ext cx="6096000" cy="218540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/>
                </a:r>
                <a:b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</a:t>
                </a:r>
                <a:r>
                  <a:rPr lang="en-US" altLang="zh-CN" sz="36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/>
                </a:r>
                <a:b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endParaRPr lang="zh-CN" altLang="en-US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901" y="2996970"/>
                <a:ext cx="6096000" cy="2185406"/>
              </a:xfrm>
              <a:prstGeom prst="rect">
                <a:avLst/>
              </a:prstGeom>
              <a:blipFill>
                <a:blip r:embed="rId4"/>
                <a:stretch>
                  <a:fillRect l="-3100" t="-2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5519960" y="1384564"/>
                <a:ext cx="3866315" cy="9753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9960" y="1384564"/>
                <a:ext cx="3866315" cy="975395"/>
              </a:xfrm>
              <a:prstGeom prst="rect">
                <a:avLst/>
              </a:prstGeom>
              <a:blipFill>
                <a:blip r:embed="rId5"/>
                <a:stretch>
                  <a:fillRect r="-3785" b="-93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/>
              <p:cNvSpPr/>
              <p:nvPr/>
            </p:nvSpPr>
            <p:spPr>
              <a:xfrm>
                <a:off x="6023995" y="2636945"/>
                <a:ext cx="4278287" cy="24124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</a:rPr>
                          <m:t>𝟓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/>
                </a:r>
                <a:b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</a:t>
                </a:r>
                <a:r>
                  <a:rPr lang="en-US" altLang="zh-CN" sz="36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/>
                </a:r>
                <a:br>
                  <a:rPr lang="en-US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</a:t>
                </a:r>
                <a:r>
                  <a:rPr lang="en-US" altLang="zh-CN" sz="36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3995" y="2636945"/>
                <a:ext cx="4278287" cy="2412455"/>
              </a:xfrm>
              <a:prstGeom prst="rect">
                <a:avLst/>
              </a:prstGeom>
              <a:blipFill>
                <a:blip r:embed="rId6"/>
                <a:stretch>
                  <a:fillRect l="-4274" b="-86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468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621221" y="1052642"/>
                <a:ext cx="6096000" cy="89274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221" y="1052642"/>
                <a:ext cx="6096000" cy="892745"/>
              </a:xfrm>
              <a:prstGeom prst="rect">
                <a:avLst/>
              </a:prstGeom>
              <a:blipFill>
                <a:blip r:embed="rId3"/>
                <a:stretch>
                  <a:fillRect l="-3100" b="-10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5735975" y="1052835"/>
                <a:ext cx="6096000" cy="89255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5975" y="1052835"/>
                <a:ext cx="6096000" cy="892552"/>
              </a:xfrm>
              <a:prstGeom prst="rect">
                <a:avLst/>
              </a:prstGeom>
              <a:blipFill>
                <a:blip r:embed="rId4"/>
                <a:stretch>
                  <a:fillRect l="-3100" b="-10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612671" y="2366943"/>
                <a:ext cx="6096000" cy="264720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 algn="just"/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71" y="2366943"/>
                <a:ext cx="6096000" cy="2647200"/>
              </a:xfrm>
              <a:prstGeom prst="rect">
                <a:avLst/>
              </a:prstGeom>
              <a:blipFill>
                <a:blip r:embed="rId5"/>
                <a:stretch>
                  <a:fillRect l="-3100" b="-27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5707693" y="2233600"/>
                <a:ext cx="6096000" cy="343844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 algn="just"/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7693" y="2233600"/>
                <a:ext cx="6096000" cy="3438442"/>
              </a:xfrm>
              <a:prstGeom prst="rect">
                <a:avLst/>
              </a:prstGeom>
              <a:blipFill>
                <a:blip r:embed="rId6"/>
                <a:stretch>
                  <a:fillRect l="-3000" b="-56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494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1127655" y="548800"/>
                <a:ext cx="8928620" cy="9753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655" y="548800"/>
                <a:ext cx="8928620" cy="975395"/>
              </a:xfrm>
              <a:prstGeom prst="rect">
                <a:avLst/>
              </a:prstGeom>
              <a:blipFill>
                <a:blip r:embed="rId3"/>
                <a:stretch>
                  <a:fillRect l="-2116" b="-87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1055650" y="1700880"/>
                <a:ext cx="9000625" cy="40339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/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)−(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just"/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=m-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650" y="1700880"/>
                <a:ext cx="9000625" cy="4033925"/>
              </a:xfrm>
              <a:prstGeom prst="rect">
                <a:avLst/>
              </a:prstGeom>
              <a:blipFill>
                <a:blip r:embed="rId4"/>
                <a:stretch>
                  <a:fillRect l="-2031" b="-46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269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1636</TotalTime>
  <Words>463</Words>
  <Application>Microsoft Office PowerPoint</Application>
  <PresentationFormat>宽屏</PresentationFormat>
  <Paragraphs>96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等线</vt:lpstr>
      <vt:lpstr>等线 Light</vt:lpstr>
      <vt:lpstr>方正书宋_GBK</vt:lpstr>
      <vt:lpstr>黑体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</cp:lastModifiedBy>
  <cp:revision>127</cp:revision>
  <dcterms:created xsi:type="dcterms:W3CDTF">2024-04-24T12:16:48Z</dcterms:created>
  <dcterms:modified xsi:type="dcterms:W3CDTF">2024-11-12T13:47:24Z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